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Amatic SC"/>
      <p:regular r:id="rId17"/>
      <p:bold r:id="rId18"/>
    </p:embeddedFont>
    <p:embeddedFont>
      <p:font typeface="Source Code Pr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bold.fntdata"/><Relationship Id="rId11" Type="http://schemas.openxmlformats.org/officeDocument/2006/relationships/slide" Target="slides/slide6.xml"/><Relationship Id="rId22" Type="http://schemas.openxmlformats.org/officeDocument/2006/relationships/font" Target="fonts/SourceCodePro-boldItalic.fntdata"/><Relationship Id="rId10" Type="http://schemas.openxmlformats.org/officeDocument/2006/relationships/slide" Target="slides/slide5.xml"/><Relationship Id="rId21" Type="http://schemas.openxmlformats.org/officeDocument/2006/relationships/font" Target="fonts/SourceCode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AmaticSC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SourceCodePro-regular.fntdata"/><Relationship Id="rId6" Type="http://schemas.openxmlformats.org/officeDocument/2006/relationships/slide" Target="slides/slide1.xml"/><Relationship Id="rId18" Type="http://schemas.openxmlformats.org/officeDocument/2006/relationships/font" Target="fonts/AmaticSC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d1d7832906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d1d7832906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d1d7832906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d1d7832906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9654a09ed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9654a09ed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d1d7832906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d1d7832906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1d7832906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1d783290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d1d7832906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d1d7832906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1d7832906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1d7832906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1d7832906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d1d7832906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d1d7832906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d1d7832906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1d7832906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d1d7832906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hyperlink" Target="https://erasmus-plus.ec.europa.eu/opportunities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pemehecon.webnode.page/" TargetMode="External"/><Relationship Id="rId4" Type="http://schemas.openxmlformats.org/officeDocument/2006/relationships/image" Target="../media/image16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.png"/><Relationship Id="rId6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9.png"/><Relationship Id="rId5" Type="http://schemas.openxmlformats.org/officeDocument/2006/relationships/image" Target="../media/image14.png"/><Relationship Id="rId6" Type="http://schemas.openxmlformats.org/officeDocument/2006/relationships/image" Target="../media/image5.png"/><Relationship Id="rId7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12.png"/><Relationship Id="rId5" Type="http://schemas.openxmlformats.org/officeDocument/2006/relationships/image" Target="../media/image17.png"/><Relationship Id="rId6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SLrp5GkuGeT9lXQrUryntkkftqSeZevv/view" TargetMode="External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187800" y="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AGENDĂ</a:t>
            </a:r>
            <a:endParaRPr/>
          </a:p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4939500" y="724200"/>
            <a:ext cx="43581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i="1" lang="en-GB"/>
              <a:t>Prezentare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b="1" i="1" lang="en-GB"/>
              <a:t>Activitate </a:t>
            </a:r>
            <a:endParaRPr/>
          </a:p>
          <a:p>
            <a:pPr indent="-342900" lvl="0" marL="13716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GB"/>
              <a:t>Energizer</a:t>
            </a:r>
            <a:endParaRPr/>
          </a:p>
          <a:p>
            <a:pPr indent="-342900" lvl="0" marL="13716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GB"/>
              <a:t>Main activity </a:t>
            </a:r>
            <a:r>
              <a:rPr lang="en-GB" sz="1850">
                <a:solidFill>
                  <a:srgbClr val="47474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🍽️</a:t>
            </a:r>
            <a:endParaRPr sz="2600"/>
          </a:p>
          <a:p>
            <a:pPr indent="-342900" lvl="0" marL="13716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-GB"/>
              <a:t>Reflection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3. </a:t>
            </a:r>
            <a:r>
              <a:rPr b="1" i="1" lang="en-GB"/>
              <a:t>Closing</a:t>
            </a:r>
            <a:endParaRPr b="1" i="1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6675" y="2571750"/>
            <a:ext cx="2087449" cy="2087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Source Code Pro"/>
              <a:buChar char="-"/>
            </a:pPr>
            <a:r>
              <a:rPr b="0" lang="en-GB" sz="2700">
                <a:latin typeface="Source Code Pro"/>
                <a:ea typeface="Source Code Pro"/>
                <a:cs typeface="Source Code Pro"/>
                <a:sym typeface="Source Code Pro"/>
              </a:rPr>
              <a:t>Youth Exchanges</a:t>
            </a:r>
            <a:endParaRPr b="0" sz="2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Source Code Pro"/>
              <a:buChar char="-"/>
            </a:pPr>
            <a:r>
              <a:rPr b="0" lang="en-GB" sz="2700">
                <a:latin typeface="Source Code Pro"/>
                <a:ea typeface="Source Code Pro"/>
                <a:cs typeface="Source Code Pro"/>
                <a:sym typeface="Source Code Pro"/>
              </a:rPr>
              <a:t>Training Courses</a:t>
            </a:r>
            <a:endParaRPr b="0" sz="2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Source Code Pro"/>
              <a:buChar char="-"/>
            </a:pPr>
            <a:r>
              <a:rPr b="0" lang="en-GB" sz="2700">
                <a:latin typeface="Source Code Pro"/>
                <a:ea typeface="Source Code Pro"/>
                <a:cs typeface="Source Code Pro"/>
                <a:sym typeface="Source Code Pro"/>
              </a:rPr>
              <a:t>DiscoverEU</a:t>
            </a:r>
            <a:endParaRPr b="0" sz="2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Source Code Pro"/>
              <a:buChar char="-"/>
            </a:pPr>
            <a:r>
              <a:rPr b="0" lang="en-GB" sz="2700">
                <a:latin typeface="Source Code Pro"/>
                <a:ea typeface="Source Code Pro"/>
                <a:cs typeface="Source Code Pro"/>
                <a:sym typeface="Source Code Pro"/>
              </a:rPr>
              <a:t>Erasmus+ University</a:t>
            </a:r>
            <a:endParaRPr b="0" sz="2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Source Code Pro"/>
              <a:buChar char="-"/>
            </a:pPr>
            <a:r>
              <a:rPr b="0" lang="en-GB" sz="2700">
                <a:latin typeface="Source Code Pro"/>
                <a:ea typeface="Source Code Pro"/>
                <a:cs typeface="Source Code Pro"/>
                <a:sym typeface="Source Code Pro"/>
              </a:rPr>
              <a:t>European Solidarity Corps</a:t>
            </a:r>
            <a:endParaRPr b="0" sz="27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Font typeface="Source Code Pro"/>
              <a:buChar char="-"/>
            </a:pPr>
            <a:r>
              <a:rPr b="0" lang="en-GB" sz="2700">
                <a:latin typeface="Source Code Pro"/>
                <a:ea typeface="Source Code Pro"/>
                <a:cs typeface="Source Code Pro"/>
                <a:sym typeface="Source Code Pro"/>
              </a:rPr>
              <a:t>Erasmus Mundi</a:t>
            </a:r>
            <a:endParaRPr sz="72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682800"/>
            <a:ext cx="40005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2"/>
          <p:cNvSpPr txBox="1"/>
          <p:nvPr/>
        </p:nvSpPr>
        <p:spPr>
          <a:xfrm>
            <a:off x="7137600" y="3730950"/>
            <a:ext cx="1773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hlinkClick r:id="rId4"/>
              </a:rPr>
              <a:t>https://erasmus-plus.ec.europa.eu/opportunities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2375" y="-816149"/>
            <a:ext cx="9328750" cy="621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ctrTitle"/>
          </p:nvPr>
        </p:nvSpPr>
        <p:spPr>
          <a:xfrm>
            <a:off x="669100" y="796175"/>
            <a:ext cx="35472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500"/>
              <a:t>PEMEHECON</a:t>
            </a:r>
            <a:endParaRPr sz="4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600">
                <a:latin typeface="Source Code Pro"/>
                <a:ea typeface="Source Code Pro"/>
                <a:cs typeface="Source Code Pro"/>
                <a:sym typeface="Source Code Pro"/>
              </a:rPr>
              <a:t>Protect the Environment and your Mental Health with your Connection with Nature</a:t>
            </a:r>
            <a:endParaRPr b="0" sz="16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371325" y="3084550"/>
            <a:ext cx="8520600" cy="23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700"/>
              <a:t>Agreement No: 2025-1-AT01-KA153-YOU-000297129</a:t>
            </a:r>
            <a:endParaRPr b="0" sz="1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700" u="sng">
                <a:solidFill>
                  <a:schemeClr val="hlink"/>
                </a:solidFill>
                <a:hlinkClick r:id="rId3"/>
              </a:rPr>
              <a:t>https://pemehecon.webnode.page/</a:t>
            </a:r>
            <a:r>
              <a:rPr b="0" lang="en-GB" sz="1700"/>
              <a:t> </a:t>
            </a:r>
            <a:endParaRPr b="0" sz="1700"/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4">
            <a:alphaModFix/>
          </a:blip>
          <a:srcRect b="9046" l="1381" r="0" t="10471"/>
          <a:stretch/>
        </p:blipFill>
        <p:spPr>
          <a:xfrm>
            <a:off x="371325" y="0"/>
            <a:ext cx="8520599" cy="6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 rotWithShape="1">
          <a:blip r:embed="rId5">
            <a:alphaModFix/>
          </a:blip>
          <a:srcRect b="15154" l="0" r="0" t="0"/>
          <a:stretch/>
        </p:blipFill>
        <p:spPr>
          <a:xfrm>
            <a:off x="5083500" y="919225"/>
            <a:ext cx="3547200" cy="22578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4356175" y="762150"/>
            <a:ext cx="4787700" cy="4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t/>
            </a:r>
            <a:endParaRPr b="1" sz="1700">
              <a:solidFill>
                <a:schemeClr val="accent1"/>
              </a:solidFill>
            </a:endParaRPr>
          </a:p>
          <a:p>
            <a:pPr indent="-228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rPr b="1" lang="en-GB" sz="1700">
                <a:solidFill>
                  <a:schemeClr val="accent1"/>
                </a:solidFill>
              </a:rPr>
              <a:t>Activity Dates:</a:t>
            </a:r>
            <a:r>
              <a:rPr lang="en-GB" sz="1700">
                <a:solidFill>
                  <a:schemeClr val="accent1"/>
                </a:solidFill>
              </a:rPr>
              <a:t> 18th of February – 1st of March 2026, including travelling dates.</a:t>
            </a:r>
            <a:endParaRPr sz="1700">
              <a:solidFill>
                <a:schemeClr val="accent1"/>
              </a:solidFill>
            </a:endParaRPr>
          </a:p>
          <a:p>
            <a:pPr indent="-228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sz="1700">
              <a:solidFill>
                <a:schemeClr val="accent1"/>
              </a:solidFill>
            </a:endParaRPr>
          </a:p>
          <a:p>
            <a:pPr indent="-228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rPr b="1" lang="en-GB" sz="1700">
                <a:solidFill>
                  <a:schemeClr val="accent1"/>
                </a:solidFill>
              </a:rPr>
              <a:t>Professional Development Activity</a:t>
            </a:r>
            <a:r>
              <a:rPr lang="en-GB" sz="1700">
                <a:solidFill>
                  <a:schemeClr val="accent1"/>
                </a:solidFill>
              </a:rPr>
              <a:t>: Training Course</a:t>
            </a:r>
            <a:endParaRPr sz="1700">
              <a:solidFill>
                <a:schemeClr val="accent1"/>
              </a:solidFill>
            </a:endParaRPr>
          </a:p>
          <a:p>
            <a:pPr indent="-228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</a:pPr>
            <a:r>
              <a:t/>
            </a:r>
            <a:endParaRPr sz="1700">
              <a:solidFill>
                <a:schemeClr val="accent1"/>
              </a:solidFill>
            </a:endParaRPr>
          </a:p>
          <a:p>
            <a:pPr indent="-228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rPr b="1" lang="en-GB" sz="1700">
                <a:solidFill>
                  <a:schemeClr val="accent1"/>
                </a:solidFill>
              </a:rPr>
              <a:t>Activity:</a:t>
            </a:r>
            <a:r>
              <a:rPr lang="en-GB" sz="1700">
                <a:solidFill>
                  <a:schemeClr val="accent1"/>
                </a:solidFill>
              </a:rPr>
              <a:t> Training in Vienna, Austria, for 21 youth workers (3 youth workers from each organisation, 7 organisations) in Environment and Forest Theatre with Non-Formal Educational Activities.</a:t>
            </a:r>
            <a:endParaRPr sz="1700">
              <a:solidFill>
                <a:schemeClr val="accent1"/>
              </a:solidFill>
            </a:endParaRPr>
          </a:p>
          <a:p>
            <a:pPr indent="-228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t/>
            </a:r>
            <a:endParaRPr sz="17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100">
              <a:solidFill>
                <a:schemeClr val="accent1"/>
              </a:solidFill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 rotWithShape="1">
          <a:blip r:embed="rId3">
            <a:alphaModFix/>
          </a:blip>
          <a:srcRect b="9046" l="1381" r="0" t="10471"/>
          <a:stretch/>
        </p:blipFill>
        <p:spPr>
          <a:xfrm>
            <a:off x="371325" y="0"/>
            <a:ext cx="8520599" cy="6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401925"/>
            <a:ext cx="4652924" cy="310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/>
        </p:nvSpPr>
        <p:spPr>
          <a:xfrm>
            <a:off x="2758100" y="0"/>
            <a:ext cx="3097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45720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rPr b="1" lang="en-GB" sz="17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Temele proiectului </a:t>
            </a:r>
            <a:endParaRPr b="1" sz="17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28600" lvl="0" marL="45720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rPr b="1" lang="en-GB" sz="17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și activități</a:t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5600" y="0"/>
            <a:ext cx="3225050" cy="241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4863" y="2418800"/>
            <a:ext cx="3226533" cy="24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>
            <p:ph type="title"/>
          </p:nvPr>
        </p:nvSpPr>
        <p:spPr>
          <a:xfrm>
            <a:off x="3548150" y="708000"/>
            <a:ext cx="1776600" cy="23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66700" lvl="0" marL="457200" rtl="0" algn="l">
              <a:spcBef>
                <a:spcPts val="0"/>
              </a:spcBef>
              <a:spcAft>
                <a:spcPts val="0"/>
              </a:spcAft>
              <a:buSzPts val="600"/>
              <a:buChar char="❏"/>
            </a:pPr>
            <a:r>
              <a:rPr lang="en-GB" sz="2250"/>
              <a:t>MENTAL HEALTH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 NATURE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THEATRE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ELEMENTS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ART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YOGA</a:t>
            </a:r>
            <a:endParaRPr sz="2250"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6862"/>
            <a:ext cx="3243350" cy="2432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938" y="2422225"/>
            <a:ext cx="3215483" cy="241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548150" y="708000"/>
            <a:ext cx="1776600" cy="23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66700" lvl="0" marL="457200" rtl="0" algn="l">
              <a:spcBef>
                <a:spcPts val="0"/>
              </a:spcBef>
              <a:spcAft>
                <a:spcPts val="0"/>
              </a:spcAft>
              <a:buSzPts val="600"/>
              <a:buChar char="❏"/>
            </a:pPr>
            <a:r>
              <a:rPr lang="en-GB" sz="2250"/>
              <a:t>MENTAL HEALTH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 NATURE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THEATRE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ELEMENTS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ART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YOGA</a:t>
            </a:r>
            <a:endParaRPr sz="2250"/>
          </a:p>
        </p:txBody>
      </p:sp>
      <p:sp>
        <p:nvSpPr>
          <p:cNvPr id="89" name="Google Shape;89;p17"/>
          <p:cNvSpPr txBox="1"/>
          <p:nvPr/>
        </p:nvSpPr>
        <p:spPr>
          <a:xfrm>
            <a:off x="2758100" y="0"/>
            <a:ext cx="3097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45720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rPr b="1" lang="en-GB" sz="17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Temele proiectului </a:t>
            </a:r>
            <a:endParaRPr b="1" sz="17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28600" lvl="0" marL="45720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rPr b="1" lang="en-GB" sz="17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și activități</a:t>
            </a:r>
            <a:endParaRPr/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045574" cy="2284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252451"/>
            <a:ext cx="3045574" cy="2284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0225" y="2191725"/>
            <a:ext cx="2922325" cy="2191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0225" y="1"/>
            <a:ext cx="2922325" cy="2191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75176" y="3026229"/>
            <a:ext cx="2823037" cy="2117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3548150" y="708000"/>
            <a:ext cx="1776600" cy="23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66700" lvl="0" marL="457200" rtl="0" algn="l">
              <a:spcBef>
                <a:spcPts val="0"/>
              </a:spcBef>
              <a:spcAft>
                <a:spcPts val="0"/>
              </a:spcAft>
              <a:buSzPts val="600"/>
              <a:buChar char="❏"/>
            </a:pPr>
            <a:r>
              <a:rPr lang="en-GB" sz="2250"/>
              <a:t>MENTAL HEALTH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 NATURE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THEATRE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ELEMENTS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ART</a:t>
            </a:r>
            <a:endParaRPr sz="2250"/>
          </a:p>
          <a:p>
            <a:pPr indent="-268605" lvl="0" marL="457200" rtl="0" algn="l">
              <a:spcBef>
                <a:spcPts val="0"/>
              </a:spcBef>
              <a:spcAft>
                <a:spcPts val="0"/>
              </a:spcAft>
              <a:buSzPts val="630"/>
              <a:buChar char="❏"/>
            </a:pPr>
            <a:r>
              <a:rPr lang="en-GB" sz="2250"/>
              <a:t>YOGA</a:t>
            </a:r>
            <a:endParaRPr sz="2250"/>
          </a:p>
        </p:txBody>
      </p:sp>
      <p:sp>
        <p:nvSpPr>
          <p:cNvPr id="100" name="Google Shape;100;p18"/>
          <p:cNvSpPr txBox="1"/>
          <p:nvPr/>
        </p:nvSpPr>
        <p:spPr>
          <a:xfrm>
            <a:off x="2758100" y="0"/>
            <a:ext cx="3097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45720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rPr b="1" lang="en-GB" sz="17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Temele proiectului </a:t>
            </a:r>
            <a:endParaRPr b="1" sz="17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-228600" lvl="0" marL="45720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Source Code Pro"/>
              <a:buNone/>
            </a:pPr>
            <a:r>
              <a:rPr b="1" lang="en-GB" sz="17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și activități</a:t>
            </a:r>
            <a:endParaRPr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0630" y="1"/>
            <a:ext cx="3243382" cy="243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0650" y="2432525"/>
            <a:ext cx="3243350" cy="2432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3243350" cy="2432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550" y="2445688"/>
            <a:ext cx="3208250" cy="2406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/>
              <a:t>VIDEO</a:t>
            </a:r>
            <a:endParaRPr sz="2000"/>
          </a:p>
        </p:txBody>
      </p:sp>
      <p:pic>
        <p:nvPicPr>
          <p:cNvPr id="110" name="Google Shape;110;p19" title="Vienna - video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9875" y="-222100"/>
            <a:ext cx="7154125" cy="536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2750" y="802500"/>
            <a:ext cx="3652110" cy="35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